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sldIdLst>
    <p:sldId id="256" r:id="rId2"/>
    <p:sldId id="269" r:id="rId3"/>
    <p:sldId id="258" r:id="rId4"/>
    <p:sldId id="263" r:id="rId5"/>
    <p:sldId id="260" r:id="rId6"/>
    <p:sldId id="270" r:id="rId7"/>
    <p:sldId id="261" r:id="rId8"/>
    <p:sldId id="262" r:id="rId9"/>
    <p:sldId id="257" r:id="rId10"/>
    <p:sldId id="259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37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8"/>
  </p:normalViewPr>
  <p:slideViewPr>
    <p:cSldViewPr snapToGrid="0" snapToObjects="1">
      <p:cViewPr>
        <p:scale>
          <a:sx n="85" d="100"/>
          <a:sy n="85" d="100"/>
        </p:scale>
        <p:origin x="576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jpeg>
</file>

<file path=ppt/media/image2.jpg>
</file>

<file path=ppt/media/image4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2752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678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6594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040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9941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33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39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856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387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51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602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681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ome.web.cern.ch/about/updates/2013/03/new-results-indicate-new-particle-higgs-boson" TargetMode="Externa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72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741316"/>
            <a:ext cx="12192000" cy="1941404"/>
          </a:xfrm>
          <a:prstGeom prst="rect">
            <a:avLst/>
          </a:prstGeom>
          <a:solidFill>
            <a:schemeClr val="tx1">
              <a:lumMod val="95000"/>
              <a:lumOff val="5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altLang="zh-CN" dirty="0" smtClean="0">
                <a:solidFill>
                  <a:schemeClr val="bg1"/>
                </a:solidFill>
              </a:rPr>
              <a:t>P</a:t>
            </a:r>
            <a:r>
              <a:rPr lang="en-US" dirty="0" smtClean="0">
                <a:solidFill>
                  <a:schemeClr val="bg1"/>
                </a:solidFill>
              </a:rPr>
              <a:t>redicting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the Higgs-Boson signal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76849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- A 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kaggle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challenge</a:t>
            </a:r>
          </a:p>
          <a:p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Diego de </a:t>
            </a:r>
            <a:r>
              <a:rPr lang="en-US" altLang="zh-CN" dirty="0" err="1">
                <a:solidFill>
                  <a:schemeClr val="bg2">
                    <a:lumMod val="10000"/>
                  </a:schemeClr>
                </a:solidFill>
              </a:rPr>
              <a:t>L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azarri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| </a:t>
            </a:r>
            <a:r>
              <a:rPr lang="en-US" altLang="zh-CN" dirty="0" err="1">
                <a:solidFill>
                  <a:schemeClr val="bg2">
                    <a:lumMod val="10000"/>
                  </a:schemeClr>
                </a:solidFill>
              </a:rPr>
              <a:t>L</a:t>
            </a:r>
            <a:r>
              <a:rPr lang="en-US" dirty="0" err="1" smtClean="0">
                <a:solidFill>
                  <a:schemeClr val="bg2">
                    <a:lumMod val="10000"/>
                  </a:schemeClr>
                </a:solidFill>
              </a:rPr>
              <a:t>inlin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C</a:t>
            </a:r>
            <a:r>
              <a:rPr lang="en-US" altLang="zh-CN" dirty="0" smtClean="0">
                <a:solidFill>
                  <a:schemeClr val="bg2">
                    <a:lumMod val="10000"/>
                  </a:schemeClr>
                </a:solidFill>
              </a:rPr>
              <a:t>hen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| </a:t>
            </a:r>
            <a:r>
              <a:rPr lang="en-US" altLang="zh-CN" dirty="0" err="1" smtClean="0">
                <a:solidFill>
                  <a:schemeClr val="bg2">
                    <a:lumMod val="10000"/>
                  </a:schemeClr>
                </a:solidFill>
              </a:rPr>
              <a:t>Danli</a:t>
            </a:r>
            <a:r>
              <a:rPr lang="en-US" dirty="0" smtClean="0">
                <a:solidFill>
                  <a:schemeClr val="bg2">
                    <a:lumMod val="10000"/>
                  </a:schemeClr>
                </a:solidFill>
              </a:rPr>
              <a:t> Z</a:t>
            </a:r>
            <a:r>
              <a:rPr lang="en-US" altLang="zh-CN" dirty="0" smtClean="0">
                <a:solidFill>
                  <a:schemeClr val="bg2">
                    <a:lumMod val="10000"/>
                  </a:schemeClr>
                </a:solidFill>
              </a:rPr>
              <a:t>eng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641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/>
          <p:cNvSpPr txBox="1"/>
          <p:nvPr/>
        </p:nvSpPr>
        <p:spPr>
          <a:xfrm>
            <a:off x="3407409" y="390134"/>
            <a:ext cx="107292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Raw Data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289612" y="1034933"/>
            <a:ext cx="14943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Subset by “</a:t>
            </a:r>
            <a:r>
              <a:rPr lang="en-US" sz="1000" dirty="0" err="1" smtClean="0"/>
              <a:t>PRI_jet_num</a:t>
            </a:r>
            <a:r>
              <a:rPr lang="en-US" sz="1000" dirty="0" smtClean="0"/>
              <a:t>”</a:t>
            </a:r>
            <a:endParaRPr lang="en-US" sz="1000" dirty="0"/>
          </a:p>
        </p:txBody>
      </p:sp>
      <p:sp>
        <p:nvSpPr>
          <p:cNvPr id="47" name="Double Bracket 46"/>
          <p:cNvSpPr/>
          <p:nvPr/>
        </p:nvSpPr>
        <p:spPr>
          <a:xfrm>
            <a:off x="1574716" y="1299650"/>
            <a:ext cx="4710352" cy="34290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 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0   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             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1              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2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&amp;</a:t>
            </a:r>
            <a:r>
              <a:rPr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accent1">
                    <a:lumMod val="50000"/>
                  </a:schemeClr>
                </a:solidFill>
              </a:rPr>
              <a:t>3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</a:rPr>
              <a:t>                          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213229" y="1630508"/>
            <a:ext cx="7286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Drop: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787992" y="1582864"/>
            <a:ext cx="18015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DER_deltaeta_jet_jet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DER_mass_jet_jet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  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DER_prodeta_jet_jet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DER_lep_eta_centrality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PRI_jet_leading_pt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r>
              <a:rPr lang="de-DE" sz="1000" dirty="0" err="1">
                <a:solidFill>
                  <a:schemeClr val="accent1">
                    <a:lumMod val="75000"/>
                  </a:schemeClr>
                </a:solidFill>
              </a:rPr>
              <a:t>PRI_jet_num</a:t>
            </a:r>
            <a:r>
              <a:rPr lang="de-DE" sz="1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de-DE" sz="1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PRI_jet_all_pt</a:t>
            </a:r>
            <a:r>
              <a:rPr lang="zh-CN" altLang="en-US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263802" y="1594803"/>
            <a:ext cx="180158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DER_lep_eta_centrality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DER_deltaeta_jet_jet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DER_mass_jet_jet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DER_prodeta_jet_jet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de-DE" sz="1000" dirty="0" err="1">
                <a:solidFill>
                  <a:schemeClr val="accent1">
                    <a:lumMod val="75000"/>
                  </a:schemeClr>
                </a:solidFill>
              </a:rPr>
              <a:t>PRI_jet_subleading_pt</a:t>
            </a:r>
            <a:r>
              <a:rPr lang="de-DE" sz="1000" dirty="0">
                <a:solidFill>
                  <a:schemeClr val="accent1">
                    <a:lumMod val="75000"/>
                  </a:schemeClr>
                </a:solidFill>
              </a:rPr>
              <a:t>  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PRI_jet_subleading_eta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de-DE" sz="1000" dirty="0" err="1" smtClean="0">
                <a:solidFill>
                  <a:schemeClr val="accent1">
                    <a:lumMod val="75000"/>
                  </a:schemeClr>
                </a:solidFill>
              </a:rPr>
              <a:t>PRI_jet_subleading_phi</a:t>
            </a:r>
            <a:r>
              <a:rPr lang="de-DE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052420" y="3429980"/>
            <a:ext cx="9724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50000"/>
                  </a:schemeClr>
                </a:solidFill>
              </a:rPr>
              <a:t>Impute:</a:t>
            </a:r>
            <a:endParaRPr lang="en-US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783813" y="3352096"/>
            <a:ext cx="112562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0.26 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334568" y="3464293"/>
            <a:ext cx="115929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   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(0.1 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852326" y="3465878"/>
            <a:ext cx="1188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>
                <a:solidFill>
                  <a:schemeClr val="accent1">
                    <a:lumMod val="75000"/>
                  </a:schemeClr>
                </a:solidFill>
              </a:rPr>
              <a:t>DER_mass_MMC</a:t>
            </a:r>
            <a:r>
              <a:rPr lang="en-US" sz="1000" dirty="0">
                <a:solidFill>
                  <a:schemeClr val="accent1">
                    <a:lumMod val="75000"/>
                  </a:schemeClr>
                </a:solidFill>
              </a:rPr>
              <a:t>    </a:t>
            </a:r>
            <a:endParaRPr lang="en-US" sz="100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(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0.06</a:t>
            </a:r>
            <a:r>
              <a:rPr lang="en-US" altLang="zh-CN" sz="1000" dirty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000" dirty="0" smtClean="0">
                <a:solidFill>
                  <a:schemeClr val="accent1">
                    <a:lumMod val="75000"/>
                  </a:schemeClr>
                </a:solidFill>
              </a:rPr>
              <a:t>missing)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5" name="Rounded Rectangle 54"/>
          <p:cNvSpPr/>
          <p:nvPr/>
        </p:nvSpPr>
        <p:spPr>
          <a:xfrm>
            <a:off x="7638347" y="1369820"/>
            <a:ext cx="3807882" cy="1450806"/>
          </a:xfrm>
          <a:prstGeom prst="roundRect">
            <a:avLst/>
          </a:prstGeom>
          <a:solidFill>
            <a:srgbClr val="A16E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b="1" dirty="0" smtClean="0"/>
              <a:t>Apply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to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Test</a:t>
            </a:r>
            <a:r>
              <a:rPr lang="zh-CN" altLang="en-US" sz="1400" b="1" dirty="0" smtClean="0"/>
              <a:t> </a:t>
            </a:r>
            <a:r>
              <a:rPr lang="en-US" altLang="zh-CN" sz="1400" b="1" dirty="0" smtClean="0"/>
              <a:t>Dataset</a:t>
            </a:r>
            <a:r>
              <a:rPr lang="en-US" sz="1400" b="1" dirty="0" smtClean="0"/>
              <a:t>:</a:t>
            </a:r>
          </a:p>
          <a:p>
            <a:endParaRPr lang="en-US" sz="1400" b="1" dirty="0" smtClean="0"/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Break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into: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test_0</a:t>
            </a:r>
            <a:r>
              <a:rPr lang="zh-CN" altLang="en-US" sz="1400" dirty="0" smtClean="0"/>
              <a:t> 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|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test_23</a:t>
            </a:r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Plug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3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ensemble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models</a:t>
            </a:r>
          </a:p>
          <a:p>
            <a:pPr marL="285750" indent="-285750">
              <a:buFont typeface="Wingdings" charset="2"/>
              <a:buChar char="ü"/>
            </a:pPr>
            <a:r>
              <a:rPr lang="en-US" altLang="zh-CN" sz="1400" dirty="0" smtClean="0"/>
              <a:t>Stack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result</a:t>
            </a:r>
            <a:r>
              <a:rPr lang="en-US" altLang="zh-CN" sz="1400" dirty="0" smtClean="0"/>
              <a:t>s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into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1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submission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file</a:t>
            </a:r>
            <a:endParaRPr lang="en-US" sz="1400" dirty="0" smtClean="0"/>
          </a:p>
        </p:txBody>
      </p:sp>
      <p:sp>
        <p:nvSpPr>
          <p:cNvPr id="56" name="Rounded Rectangle 55"/>
          <p:cNvSpPr/>
          <p:nvPr/>
        </p:nvSpPr>
        <p:spPr>
          <a:xfrm>
            <a:off x="1886370" y="4166161"/>
            <a:ext cx="1177678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Tune</a:t>
            </a:r>
            <a:endParaRPr lang="en-US" sz="1400" dirty="0" smtClean="0"/>
          </a:p>
          <a:p>
            <a:pPr algn="ctr"/>
            <a:r>
              <a:rPr lang="en-US" sz="1400" b="1" dirty="0" smtClean="0"/>
              <a:t>XGB</a:t>
            </a:r>
          </a:p>
          <a:p>
            <a:pPr algn="ctr"/>
            <a:r>
              <a:rPr lang="en-US" altLang="zh-CN" sz="1400" b="1" dirty="0" smtClean="0"/>
              <a:t>RF</a:t>
            </a:r>
          </a:p>
          <a:p>
            <a:pPr algn="ctr"/>
            <a:r>
              <a:rPr lang="en-US" altLang="zh-CN" sz="1400" b="1" dirty="0" smtClean="0"/>
              <a:t>Ada</a:t>
            </a:r>
            <a:endParaRPr lang="en-US" sz="1400" b="1" dirty="0" smtClean="0"/>
          </a:p>
          <a:p>
            <a:pPr algn="ctr"/>
            <a:r>
              <a:rPr lang="en-US" altLang="zh-CN" sz="1400" dirty="0" smtClean="0"/>
              <a:t>For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df0</a:t>
            </a:r>
            <a:endParaRPr lang="en-US" sz="1400" dirty="0"/>
          </a:p>
        </p:txBody>
      </p:sp>
      <p:sp>
        <p:nvSpPr>
          <p:cNvPr id="57" name="Rounded Rectangle 56"/>
          <p:cNvSpPr/>
          <p:nvPr/>
        </p:nvSpPr>
        <p:spPr>
          <a:xfrm>
            <a:off x="3332302" y="4178548"/>
            <a:ext cx="1207397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Tune</a:t>
            </a:r>
            <a:endParaRPr lang="en-US" sz="1400" dirty="0"/>
          </a:p>
          <a:p>
            <a:pPr algn="ctr"/>
            <a:r>
              <a:rPr lang="en-US" sz="1400" b="1" dirty="0"/>
              <a:t>XGB</a:t>
            </a:r>
          </a:p>
          <a:p>
            <a:pPr algn="ctr"/>
            <a:r>
              <a:rPr lang="en-US" altLang="zh-CN" sz="1400" b="1" dirty="0"/>
              <a:t>RF</a:t>
            </a:r>
          </a:p>
          <a:p>
            <a:pPr algn="ctr"/>
            <a:r>
              <a:rPr lang="en-US" altLang="zh-CN" sz="1400" b="1" dirty="0"/>
              <a:t>Ada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df1</a:t>
            </a:r>
            <a:endParaRPr lang="en-US" sz="1400" dirty="0"/>
          </a:p>
        </p:txBody>
      </p:sp>
      <p:sp>
        <p:nvSpPr>
          <p:cNvPr id="58" name="Rounded Rectangle 57"/>
          <p:cNvSpPr/>
          <p:nvPr/>
        </p:nvSpPr>
        <p:spPr>
          <a:xfrm>
            <a:off x="4807959" y="4178545"/>
            <a:ext cx="1187836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Tune</a:t>
            </a:r>
            <a:endParaRPr lang="en-US" sz="1400" dirty="0"/>
          </a:p>
          <a:p>
            <a:pPr algn="ctr"/>
            <a:r>
              <a:rPr lang="en-US" sz="1400" b="1" dirty="0"/>
              <a:t>XGB</a:t>
            </a:r>
          </a:p>
          <a:p>
            <a:pPr algn="ctr"/>
            <a:r>
              <a:rPr lang="en-US" altLang="zh-CN" sz="1400" b="1" dirty="0"/>
              <a:t>RF</a:t>
            </a:r>
          </a:p>
          <a:p>
            <a:pPr algn="ctr"/>
            <a:r>
              <a:rPr lang="en-US" altLang="zh-CN" sz="1400" b="1" dirty="0"/>
              <a:t>Ada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df23</a:t>
            </a:r>
            <a:endParaRPr lang="en-US" sz="1400" dirty="0"/>
          </a:p>
        </p:txBody>
      </p:sp>
      <p:sp>
        <p:nvSpPr>
          <p:cNvPr id="59" name="Rectangle 58"/>
          <p:cNvSpPr/>
          <p:nvPr/>
        </p:nvSpPr>
        <p:spPr>
          <a:xfrm>
            <a:off x="1795258" y="1260434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3268223" y="1260434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747052" y="1260434"/>
            <a:ext cx="1372288" cy="2591269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2314777" y="802518"/>
            <a:ext cx="1204016" cy="4197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4314713" y="797955"/>
            <a:ext cx="1292921" cy="3944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3911368" y="804844"/>
            <a:ext cx="866" cy="3965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2459773" y="3874062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3944887" y="3874065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401871" y="3886762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ight Arrow 67"/>
          <p:cNvSpPr/>
          <p:nvPr/>
        </p:nvSpPr>
        <p:spPr>
          <a:xfrm>
            <a:off x="7150852" y="5810074"/>
            <a:ext cx="717814" cy="4423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Double Bracket 68"/>
          <p:cNvSpPr/>
          <p:nvPr/>
        </p:nvSpPr>
        <p:spPr>
          <a:xfrm>
            <a:off x="1332830" y="4136765"/>
            <a:ext cx="5222609" cy="1064551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Double Bracket 69"/>
          <p:cNvSpPr/>
          <p:nvPr/>
        </p:nvSpPr>
        <p:spPr>
          <a:xfrm>
            <a:off x="8416587" y="4973011"/>
            <a:ext cx="2225048" cy="1578459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r>
              <a:rPr lang="en-US" altLang="zh-CN" sz="1400" b="1" dirty="0" smtClean="0">
                <a:solidFill>
                  <a:schemeClr val="accent1">
                    <a:lumMod val="50000"/>
                  </a:schemeClr>
                </a:solidFill>
              </a:rPr>
              <a:t>Caret</a:t>
            </a:r>
            <a:r>
              <a:rPr lang="zh-CN" altLang="en-US" sz="1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1400" b="1" dirty="0" smtClean="0">
                <a:solidFill>
                  <a:schemeClr val="accent1">
                    <a:lumMod val="50000"/>
                  </a:schemeClr>
                </a:solidFill>
              </a:rPr>
              <a:t>Stack</a:t>
            </a:r>
          </a:p>
          <a:p>
            <a:pPr algn="ctr"/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(using</a:t>
            </a:r>
            <a:r>
              <a:rPr lang="zh-CN" altLang="en-US" sz="1400" b="1" dirty="0" smtClean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altLang="zh-CN" sz="1400" b="1" dirty="0" err="1" smtClean="0">
                <a:solidFill>
                  <a:schemeClr val="accent1">
                    <a:lumMod val="50000"/>
                  </a:schemeClr>
                </a:solidFill>
              </a:rPr>
              <a:t>gbm</a:t>
            </a:r>
            <a:r>
              <a:rPr lang="en-US" altLang="zh-CN" sz="1400" b="1" dirty="0" smtClean="0">
                <a:solidFill>
                  <a:schemeClr val="accent1">
                    <a:lumMod val="50000"/>
                  </a:schemeClr>
                </a:solidFill>
              </a:rPr>
              <a:t>):</a:t>
            </a:r>
          </a:p>
          <a:p>
            <a:pPr algn="ctr"/>
            <a:endParaRPr lang="en-US" altLang="zh-CN" sz="1400" b="1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ensemble_df0</a:t>
            </a: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ensemble_df1</a:t>
            </a:r>
            <a:endParaRPr lang="en-US" altLang="zh-CN" sz="1400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indent="-285750" algn="ctr">
              <a:buFont typeface="Wingdings" charset="2"/>
              <a:buChar char="ü"/>
            </a:pPr>
            <a:r>
              <a:rPr lang="en-US" altLang="zh-CN" sz="1400" dirty="0" smtClean="0">
                <a:solidFill>
                  <a:schemeClr val="accent1">
                    <a:lumMod val="50000"/>
                  </a:schemeClr>
                </a:solidFill>
              </a:rPr>
              <a:t>ensemble_df23</a:t>
            </a:r>
            <a:endParaRPr lang="en-US" altLang="zh-CN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1" name="Right Arrow 70"/>
          <p:cNvSpPr/>
          <p:nvPr/>
        </p:nvSpPr>
        <p:spPr>
          <a:xfrm rot="16200000">
            <a:off x="9338823" y="4463813"/>
            <a:ext cx="380578" cy="4423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/>
          <p:cNvSpPr/>
          <p:nvPr/>
        </p:nvSpPr>
        <p:spPr>
          <a:xfrm>
            <a:off x="8502383" y="3528478"/>
            <a:ext cx="2051673" cy="819628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Tune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threshold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respectively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for</a:t>
            </a:r>
          </a:p>
          <a:p>
            <a:pPr algn="ctr"/>
            <a:r>
              <a:rPr lang="en-US" altLang="zh-CN" sz="1400" dirty="0" smtClean="0"/>
              <a:t>3</a:t>
            </a:r>
            <a:r>
              <a:rPr lang="zh-CN" altLang="en-US" sz="1400" dirty="0" smtClean="0"/>
              <a:t> </a:t>
            </a:r>
            <a:r>
              <a:rPr lang="en-US" altLang="zh-CN" sz="1400" dirty="0"/>
              <a:t>e</a:t>
            </a:r>
            <a:r>
              <a:rPr lang="en-US" altLang="zh-CN" sz="1400" dirty="0" smtClean="0"/>
              <a:t>nsemble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models</a:t>
            </a:r>
            <a:endParaRPr lang="en-US" sz="1400" dirty="0" smtClean="0"/>
          </a:p>
        </p:txBody>
      </p:sp>
      <p:sp>
        <p:nvSpPr>
          <p:cNvPr id="73" name="Rounded Rectangle 72"/>
          <p:cNvSpPr/>
          <p:nvPr/>
        </p:nvSpPr>
        <p:spPr>
          <a:xfrm>
            <a:off x="1898092" y="5528382"/>
            <a:ext cx="1177678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Apply</a:t>
            </a:r>
          </a:p>
          <a:p>
            <a:pPr algn="ctr"/>
            <a:r>
              <a:rPr lang="en-US" altLang="zh-CN" sz="1400" dirty="0" smtClean="0"/>
              <a:t>Parameters</a:t>
            </a:r>
          </a:p>
          <a:p>
            <a:pPr algn="ctr"/>
            <a:r>
              <a:rPr lang="en-US" altLang="zh-CN" sz="1400" b="1" dirty="0" err="1" smtClean="0"/>
              <a:t>Caret</a:t>
            </a:r>
            <a:r>
              <a:rPr lang="en-US" altLang="zh-CN" sz="1400" b="1" dirty="0" err="1"/>
              <a:t>_</a:t>
            </a:r>
            <a:r>
              <a:rPr lang="en-US" altLang="zh-CN" sz="1400" b="1" dirty="0" err="1" smtClean="0"/>
              <a:t>List</a:t>
            </a:r>
            <a:endParaRPr lang="en-US" sz="1400" b="1" dirty="0" smtClean="0"/>
          </a:p>
          <a:p>
            <a:pPr algn="ctr"/>
            <a:r>
              <a:rPr lang="en-US" altLang="zh-CN" sz="1400" dirty="0" smtClean="0"/>
              <a:t>For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df0</a:t>
            </a:r>
            <a:endParaRPr lang="en-US" sz="1400" dirty="0"/>
          </a:p>
        </p:txBody>
      </p:sp>
      <p:sp>
        <p:nvSpPr>
          <p:cNvPr id="74" name="Rounded Rectangle 73"/>
          <p:cNvSpPr/>
          <p:nvPr/>
        </p:nvSpPr>
        <p:spPr>
          <a:xfrm>
            <a:off x="3344024" y="5540769"/>
            <a:ext cx="1207397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Apply</a:t>
            </a:r>
          </a:p>
          <a:p>
            <a:pPr algn="ctr"/>
            <a:r>
              <a:rPr lang="en-US" altLang="zh-CN" sz="1400" dirty="0"/>
              <a:t>Parameters</a:t>
            </a:r>
          </a:p>
          <a:p>
            <a:pPr algn="ctr"/>
            <a:r>
              <a:rPr lang="en-US" altLang="zh-CN" sz="1400" b="1" dirty="0" err="1"/>
              <a:t>Caret_List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df1</a:t>
            </a:r>
            <a:endParaRPr lang="en-US" sz="1400" dirty="0"/>
          </a:p>
        </p:txBody>
      </p:sp>
      <p:sp>
        <p:nvSpPr>
          <p:cNvPr id="75" name="Rounded Rectangle 74"/>
          <p:cNvSpPr/>
          <p:nvPr/>
        </p:nvSpPr>
        <p:spPr>
          <a:xfrm>
            <a:off x="4819681" y="5540766"/>
            <a:ext cx="1187836" cy="1012004"/>
          </a:xfrm>
          <a:prstGeom prst="roundRect">
            <a:avLst/>
          </a:prstGeom>
          <a:solidFill>
            <a:srgbClr val="6C379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Apply</a:t>
            </a:r>
          </a:p>
          <a:p>
            <a:pPr algn="ctr"/>
            <a:r>
              <a:rPr lang="en-US" altLang="zh-CN" sz="1400" dirty="0"/>
              <a:t>Parameters</a:t>
            </a:r>
          </a:p>
          <a:p>
            <a:pPr algn="ctr"/>
            <a:r>
              <a:rPr lang="en-US" altLang="zh-CN" sz="1400" b="1" dirty="0" err="1"/>
              <a:t>Caret_List</a:t>
            </a:r>
            <a:endParaRPr lang="en-US" sz="1400" b="1" dirty="0"/>
          </a:p>
          <a:p>
            <a:pPr algn="ctr"/>
            <a:r>
              <a:rPr lang="en-US" altLang="zh-CN" sz="1400" dirty="0"/>
              <a:t>For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df23</a:t>
            </a:r>
            <a:endParaRPr lang="en-US" sz="1400" dirty="0"/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2471495" y="5236283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3956609" y="5236286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5413593" y="5248983"/>
            <a:ext cx="0" cy="292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Double Bracket 78"/>
          <p:cNvSpPr/>
          <p:nvPr/>
        </p:nvSpPr>
        <p:spPr>
          <a:xfrm>
            <a:off x="1344552" y="5498986"/>
            <a:ext cx="5222609" cy="1064551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ight Arrow 79"/>
          <p:cNvSpPr/>
          <p:nvPr/>
        </p:nvSpPr>
        <p:spPr>
          <a:xfrm rot="16200000">
            <a:off x="9351433" y="2945037"/>
            <a:ext cx="381710" cy="44237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1" name="Group 80"/>
          <p:cNvGrpSpPr/>
          <p:nvPr/>
        </p:nvGrpSpPr>
        <p:grpSpPr>
          <a:xfrm>
            <a:off x="8637563" y="-203631"/>
            <a:ext cx="3554437" cy="821201"/>
            <a:chOff x="8081421" y="-126339"/>
            <a:chExt cx="4110579" cy="821201"/>
          </a:xfrm>
        </p:grpSpPr>
        <p:sp>
          <p:nvSpPr>
            <p:cNvPr id="82" name="Rectangle 81"/>
            <p:cNvSpPr/>
            <p:nvPr/>
          </p:nvSpPr>
          <p:spPr>
            <a:xfrm>
              <a:off x="8502383" y="29986"/>
              <a:ext cx="3689617" cy="664876"/>
            </a:xfrm>
            <a:prstGeom prst="rect">
              <a:avLst/>
            </a:prstGeom>
            <a:solidFill>
              <a:srgbClr val="A16E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riangle 82"/>
            <p:cNvSpPr/>
            <p:nvPr/>
          </p:nvSpPr>
          <p:spPr>
            <a:xfrm rot="19662941">
              <a:off x="8081421" y="-126339"/>
              <a:ext cx="834820" cy="760409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TextBox 83"/>
          <p:cNvSpPr txBox="1"/>
          <p:nvPr/>
        </p:nvSpPr>
        <p:spPr>
          <a:xfrm>
            <a:off x="9665891" y="132061"/>
            <a:ext cx="2115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 smtClean="0">
                <a:solidFill>
                  <a:schemeClr val="bg1"/>
                </a:solidFill>
              </a:rPr>
              <a:t>Work</a:t>
            </a:r>
            <a:r>
              <a:rPr lang="zh-CN" altLang="en-US" b="1" dirty="0" smtClean="0">
                <a:solidFill>
                  <a:schemeClr val="bg1"/>
                </a:solidFill>
              </a:rPr>
              <a:t>  </a:t>
            </a:r>
            <a:r>
              <a:rPr lang="en-US" altLang="zh-CN" b="1" dirty="0" smtClean="0">
                <a:solidFill>
                  <a:schemeClr val="bg1"/>
                </a:solidFill>
              </a:rPr>
              <a:t>Flow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793375" y="1607841"/>
            <a:ext cx="18015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>
                <a:solidFill>
                  <a:schemeClr val="accent1">
                    <a:lumMod val="75000"/>
                  </a:schemeClr>
                </a:solidFill>
              </a:rPr>
              <a:t>None</a:t>
            </a:r>
            <a:endParaRPr lang="en-US" sz="1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4287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634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99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814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799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5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00051" y="195262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2800" dirty="0" smtClean="0"/>
              <a:t>introduction</a:t>
            </a:r>
            <a:endParaRPr lang="en-US" sz="28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05436" y="3896472"/>
            <a:ext cx="10515600" cy="4351338"/>
          </a:xfrm>
        </p:spPr>
        <p:txBody>
          <a:bodyPr/>
          <a:lstStyle/>
          <a:p>
            <a:r>
              <a:rPr lang="en-US" sz="2400" dirty="0">
                <a:latin typeface="+mj-lt"/>
              </a:rPr>
              <a:t>The </a:t>
            </a:r>
            <a:r>
              <a:rPr lang="en-US" sz="2400" b="1" dirty="0">
                <a:latin typeface="+mj-lt"/>
              </a:rPr>
              <a:t>Higgs boson</a:t>
            </a:r>
            <a:r>
              <a:rPr lang="en-US" sz="2400" dirty="0">
                <a:latin typeface="+mj-lt"/>
              </a:rPr>
              <a:t> </a:t>
            </a:r>
            <a:r>
              <a:rPr lang="en-US" sz="2400" dirty="0" smtClean="0">
                <a:latin typeface="+mj-lt"/>
              </a:rPr>
              <a:t>was </a:t>
            </a:r>
            <a:r>
              <a:rPr lang="en-US" sz="2400" dirty="0">
                <a:latin typeface="+mj-lt"/>
              </a:rPr>
              <a:t>the last hold-out particle remaining hidden during the quest to check the accuracy of the Standard Model of Physics. </a:t>
            </a:r>
            <a:endParaRPr lang="en-US" sz="2400" dirty="0" smtClean="0">
              <a:latin typeface="+mj-lt"/>
            </a:endParaRPr>
          </a:p>
          <a:p>
            <a:r>
              <a:rPr lang="en-US" altLang="zh-CN" sz="2400" dirty="0" smtClean="0">
                <a:latin typeface="+mj-lt"/>
              </a:rPr>
              <a:t>O</a:t>
            </a:r>
            <a:r>
              <a:rPr lang="en-US" sz="2400" dirty="0" smtClean="0">
                <a:latin typeface="+mj-lt"/>
              </a:rPr>
              <a:t>n </a:t>
            </a:r>
            <a:r>
              <a:rPr lang="en-US" sz="2400" dirty="0">
                <a:latin typeface="+mj-lt"/>
              </a:rPr>
              <a:t>March 14, 2013 </a:t>
            </a:r>
            <a:r>
              <a:rPr lang="en-US" sz="2400" dirty="0" smtClean="0">
                <a:latin typeface="+mj-lt"/>
              </a:rPr>
              <a:t>CERN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sz="2400" dirty="0">
                <a:latin typeface="+mj-lt"/>
                <a:hlinkClick r:id="rId2"/>
              </a:rPr>
              <a:t>officially announced</a:t>
            </a:r>
            <a:r>
              <a:rPr lang="en-US" sz="2400" dirty="0">
                <a:latin typeface="+mj-lt"/>
              </a:rPr>
              <a:t> the confirmation of the Higgs boson. </a:t>
            </a:r>
            <a:endParaRPr lang="en-US" dirty="0" smtClean="0"/>
          </a:p>
          <a:p>
            <a:r>
              <a:rPr lang="en-US" altLang="zh-CN" sz="2400" dirty="0" smtClean="0">
                <a:latin typeface="+mj-lt"/>
              </a:rPr>
              <a:t>The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err="1" smtClean="0">
                <a:latin typeface="+mj-lt"/>
              </a:rPr>
              <a:t>Kaggle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competition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is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about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trying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to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filter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out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signal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from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background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noise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using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selected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&amp;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simulated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ATLAS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experiment</a:t>
            </a:r>
            <a:r>
              <a:rPr lang="zh-CN" altLang="en-US" sz="2400" dirty="0" smtClean="0">
                <a:latin typeface="+mj-lt"/>
              </a:rPr>
              <a:t> </a:t>
            </a:r>
            <a:r>
              <a:rPr lang="en-US" altLang="zh-CN" sz="2400" dirty="0" smtClean="0">
                <a:latin typeface="+mj-lt"/>
              </a:rPr>
              <a:t>data</a:t>
            </a:r>
            <a:endParaRPr lang="en-US" sz="2400" dirty="0" smtClean="0"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763" y="723901"/>
            <a:ext cx="5090946" cy="280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91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00051" y="423865"/>
            <a:ext cx="10131425" cy="1456267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800" dirty="0" smtClean="0"/>
              <a:t>EDA </a:t>
            </a:r>
            <a:br>
              <a:rPr lang="en-US" sz="2800" dirty="0" smtClean="0"/>
            </a:br>
            <a:r>
              <a:rPr lang="en-US" sz="2800" dirty="0" smtClean="0"/>
              <a:t>AGGR</a:t>
            </a:r>
            <a:br>
              <a:rPr lang="en-US" sz="2800" dirty="0" smtClean="0"/>
            </a:br>
            <a:r>
              <a:rPr lang="en-US" sz="2800" dirty="0" smtClean="0"/>
              <a:t>MISSINGNESS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25" y="-23811"/>
            <a:ext cx="8905875" cy="6881812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7715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414" y="357351"/>
            <a:ext cx="5332744" cy="61958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8271643" y="777765"/>
            <a:ext cx="3258206" cy="220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9" name="TextBox 8"/>
          <p:cNvSpPr txBox="1"/>
          <p:nvPr/>
        </p:nvSpPr>
        <p:spPr>
          <a:xfrm>
            <a:off x="8360983" y="3725909"/>
            <a:ext cx="3258206" cy="220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10" name="TextBox 9"/>
          <p:cNvSpPr txBox="1"/>
          <p:nvPr/>
        </p:nvSpPr>
        <p:spPr>
          <a:xfrm>
            <a:off x="8387260" y="6022416"/>
            <a:ext cx="3258206" cy="2203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  <p:sp>
        <p:nvSpPr>
          <p:cNvPr id="11" name="Rectangle 10"/>
          <p:cNvSpPr/>
          <p:nvPr/>
        </p:nvSpPr>
        <p:spPr>
          <a:xfrm>
            <a:off x="489992" y="1268574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DER_deltaeta_jet_jet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DER_mass_jet_jet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DER_prodeta_jet_jet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DER_lep_eta_centrality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PRI_jet_subleading_pt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PRI_jet_subleading_eta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PRI_jet_subleading_phi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Gang of 7: 71% missing and always be missing together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latin typeface="+mj-lt"/>
                <a:ea typeface="Calibri" charset="0"/>
                <a:cs typeface="Calibri" charset="0"/>
              </a:rPr>
              <a:t/>
            </a:r>
            <a:br>
              <a:rPr lang="en-US" dirty="0">
                <a:latin typeface="+mj-lt"/>
                <a:ea typeface="Calibri" charset="0"/>
                <a:cs typeface="Calibri" charset="0"/>
              </a:rPr>
            </a:b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PRI_jet_leading_pt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PRI_jet_leading_eta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        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PRI_jet_leading_phi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 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Gang of 3: 40% missing and always be missing together, only missing when gang of 7 are missing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latin typeface="+mj-lt"/>
                <a:ea typeface="Calibri" charset="0"/>
                <a:cs typeface="Calibri" charset="0"/>
              </a:rPr>
              <a:t/>
            </a:r>
            <a:br>
              <a:rPr lang="en-US" dirty="0">
                <a:latin typeface="+mj-lt"/>
                <a:ea typeface="Calibri" charset="0"/>
                <a:cs typeface="Calibri" charset="0"/>
              </a:rPr>
            </a:b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</a:t>
            </a:r>
            <a:r>
              <a:rPr lang="en-US" dirty="0" err="1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DER_mass_MMC</a:t>
            </a:r>
            <a:r>
              <a:rPr lang="en-US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": 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+mj-lt"/>
                <a:ea typeface="Calibri" charset="0"/>
                <a:cs typeface="Calibri" charset="0"/>
              </a:rPr>
              <a:t>15% missing and can be missing on its own</a:t>
            </a:r>
            <a:endParaRPr lang="en-US" dirty="0">
              <a:latin typeface="+mj-lt"/>
              <a:ea typeface="Calibri" charset="0"/>
              <a:cs typeface="Calibri" charset="0"/>
            </a:endParaRPr>
          </a:p>
          <a:p>
            <a:r>
              <a:rPr lang="en-US" dirty="0">
                <a:latin typeface="+mj-lt"/>
                <a:ea typeface="Calibri" charset="0"/>
                <a:cs typeface="Calibri" charset="0"/>
              </a:rPr>
              <a:t/>
            </a:r>
            <a:br>
              <a:rPr lang="en-US" dirty="0">
                <a:latin typeface="+mj-lt"/>
                <a:ea typeface="Calibri" charset="0"/>
                <a:cs typeface="Calibri" charset="0"/>
              </a:rPr>
            </a:br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89992" y="29980"/>
            <a:ext cx="10131425" cy="1456267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800" dirty="0" smtClean="0"/>
              <a:t>MISSINGNESS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&amp;</a:t>
            </a:r>
            <a:r>
              <a:rPr lang="zh-CN" altLang="en-US" sz="2800" dirty="0" smtClean="0"/>
              <a:t> </a:t>
            </a:r>
            <a:r>
              <a:rPr lang="en-US" altLang="zh-CN" sz="2800" dirty="0" err="1" smtClean="0"/>
              <a:t>PRI_jet_num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39431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941" y="0"/>
            <a:ext cx="8875059" cy="6858000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00051" y="195262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2800" dirty="0" smtClean="0"/>
              <a:t>PCA</a:t>
            </a:r>
            <a:r>
              <a:rPr lang="zh-CN" altLang="en-US" sz="2800" dirty="0" smtClean="0"/>
              <a:t> </a:t>
            </a:r>
            <a:endParaRPr lang="en-US" altLang="zh-CN" sz="2800" dirty="0" smtClean="0"/>
          </a:p>
          <a:p>
            <a:r>
              <a:rPr lang="en-US" altLang="zh-CN" sz="2800" dirty="0" smtClean="0"/>
              <a:t>SCREE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plot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99954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89992" y="29980"/>
            <a:ext cx="10131425" cy="1456267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altLang="zh-CN" sz="2800" dirty="0" smtClean="0"/>
              <a:t>PCA</a:t>
            </a:r>
            <a:r>
              <a:rPr lang="en-US" altLang="zh-CN" sz="2800" dirty="0"/>
              <a:t/>
            </a:r>
            <a:br>
              <a:rPr lang="en-US" altLang="zh-CN" sz="2800" dirty="0"/>
            </a:br>
            <a:endParaRPr lang="en-US"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450" y="0"/>
            <a:ext cx="8972550" cy="6858000"/>
          </a:xfrm>
          <a:prstGeom prst="rect">
            <a:avLst/>
          </a:prstGeo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13" name="Rectangle 12"/>
          <p:cNvSpPr/>
          <p:nvPr/>
        </p:nvSpPr>
        <p:spPr>
          <a:xfrm>
            <a:off x="489992" y="1268574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0.69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Cumulative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Variance</a:t>
            </a:r>
          </a:p>
          <a:p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Explained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by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11</a:t>
            </a:r>
            <a:r>
              <a:rPr lang="zh-CN" altLang="en-US" dirty="0" smtClean="0">
                <a:latin typeface="+mj-lt"/>
                <a:ea typeface="Calibri" charset="0"/>
                <a:cs typeface="Calibri" charset="0"/>
              </a:rPr>
              <a:t> </a:t>
            </a:r>
            <a:r>
              <a:rPr lang="en-US" altLang="zh-CN" dirty="0" smtClean="0">
                <a:latin typeface="+mj-lt"/>
                <a:ea typeface="Calibri" charset="0"/>
                <a:cs typeface="Calibri" charset="0"/>
              </a:rPr>
              <a:t>PCs</a:t>
            </a: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  <a:p>
            <a:endParaRPr lang="en-US" dirty="0"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92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248" y="0"/>
            <a:ext cx="8891752" cy="6870899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326478" y="184751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2400" dirty="0" smtClean="0"/>
              <a:t>Random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Forest</a:t>
            </a:r>
            <a:r>
              <a:rPr lang="zh-CN" altLang="en-US" sz="2400" dirty="0" smtClean="0"/>
              <a:t> </a:t>
            </a:r>
            <a:endParaRPr lang="en-US" altLang="zh-CN" sz="2400" dirty="0" smtClean="0"/>
          </a:p>
          <a:p>
            <a:r>
              <a:rPr lang="en-US" altLang="zh-CN" sz="2400" dirty="0" smtClean="0"/>
              <a:t>FEATURE</a:t>
            </a:r>
            <a:r>
              <a:rPr lang="zh-CN" altLang="en-US" sz="2400" dirty="0" smtClean="0"/>
              <a:t> </a:t>
            </a:r>
            <a:endParaRPr lang="en-US" altLang="zh-CN" sz="2400" dirty="0" smtClean="0"/>
          </a:p>
          <a:p>
            <a:r>
              <a:rPr lang="en-US" altLang="zh-CN" sz="2400" dirty="0" smtClean="0"/>
              <a:t>IMPORTANCE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7791094" y="1019331"/>
            <a:ext cx="4260998" cy="2185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47648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423865"/>
            <a:ext cx="10131425" cy="145626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EDA </a:t>
            </a:r>
            <a:br>
              <a:rPr lang="en-US" sz="2800" dirty="0" smtClean="0"/>
            </a:br>
            <a:r>
              <a:rPr lang="en-US" sz="2800" dirty="0" smtClean="0"/>
              <a:t>DATA</a:t>
            </a:r>
            <a:br>
              <a:rPr lang="en-US" sz="2800" dirty="0" smtClean="0"/>
            </a:br>
            <a:r>
              <a:rPr lang="en-US" sz="2800" dirty="0" smtClean="0"/>
              <a:t>DISTRIBUTION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125" y="-23813"/>
            <a:ext cx="8905875" cy="6881813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1980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1" y="195262"/>
            <a:ext cx="10131425" cy="145626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EDA </a:t>
            </a:r>
            <a:br>
              <a:rPr lang="en-US" sz="2800" dirty="0" smtClean="0"/>
            </a:br>
            <a:r>
              <a:rPr lang="en-US" sz="2800" dirty="0" smtClean="0"/>
              <a:t>correlation</a:t>
            </a:r>
            <a:endParaRPr lang="en-US" sz="28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7" t="24093" r="17195"/>
          <a:stretch/>
        </p:blipFill>
        <p:spPr>
          <a:xfrm>
            <a:off x="3456041" y="0"/>
            <a:ext cx="8735959" cy="6858000"/>
          </a:xfrm>
          <a:effectLst>
            <a:outerShdw blurRad="596900" dist="76200" dir="10800000" sx="101000" sy="101000" algn="r" rotWithShape="0">
              <a:prstClr val="black">
                <a:alpha val="5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83787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307</TotalTime>
  <Words>170</Words>
  <Application>Microsoft Macintosh PowerPoint</Application>
  <PresentationFormat>Widescreen</PresentationFormat>
  <Paragraphs>91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Calibri</vt:lpstr>
      <vt:lpstr>Calibri Light</vt:lpstr>
      <vt:lpstr>DengXian</vt:lpstr>
      <vt:lpstr>DengXian Light</vt:lpstr>
      <vt:lpstr>Wingdings</vt:lpstr>
      <vt:lpstr>Arial</vt:lpstr>
      <vt:lpstr>Office Theme</vt:lpstr>
      <vt:lpstr> Predicting the Higgs-Boson signal</vt:lpstr>
      <vt:lpstr>PowerPoint Presentation</vt:lpstr>
      <vt:lpstr>EDA  AGGR MISSINGNESS</vt:lpstr>
      <vt:lpstr>MISSINGNESS &amp; PRI_jet_num</vt:lpstr>
      <vt:lpstr>PowerPoint Presentation</vt:lpstr>
      <vt:lpstr>PCA </vt:lpstr>
      <vt:lpstr>PowerPoint Presentation</vt:lpstr>
      <vt:lpstr>EDA  DATA DISTRIBUTION</vt:lpstr>
      <vt:lpstr>EDA  correlation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predicting the Higgs-Boson signal</dc:title>
  <dc:creator>Microsoft Office User</dc:creator>
  <cp:lastModifiedBy>Microsoft Office User</cp:lastModifiedBy>
  <cp:revision>16</cp:revision>
  <dcterms:created xsi:type="dcterms:W3CDTF">2016-08-28T00:35:12Z</dcterms:created>
  <dcterms:modified xsi:type="dcterms:W3CDTF">2016-08-29T03:12:22Z</dcterms:modified>
</cp:coreProperties>
</file>

<file path=docProps/thumbnail.jpeg>
</file>